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61" r:id="rId4"/>
    <p:sldId id="278" r:id="rId5"/>
    <p:sldId id="263" r:id="rId6"/>
    <p:sldId id="277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11"/>
  </p:normalViewPr>
  <p:slideViewPr>
    <p:cSldViewPr snapToGrid="0" snapToObjects="1">
      <p:cViewPr varScale="1">
        <p:scale>
          <a:sx n="115" d="100"/>
          <a:sy n="115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png>
</file>

<file path=ppt/media/image13.jp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48D89-2482-ED45-935F-11A264AEA3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7C231E-AA03-074E-A746-5EB20ED010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90C9D-EF2F-004C-9514-B3AFB795B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A63DE-D9A0-DA4D-8510-B65141839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58E93-2014-7645-A15D-33149ACE6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4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575F5-CF4F-ED49-93E9-6E20BDC97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9ADDEF-DC52-344D-BEB5-5C5F6B50D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FFDA5-14C6-CD45-8468-974A78DC4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ED91E-9868-B74D-AF21-F8838B502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BA02A-65FB-9043-96FB-610072CE0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362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6B17C9-E36F-F144-9629-0AAA263833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AB3DD4-29E8-6B44-BFAE-8EC400917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65059-F791-9C4D-9B60-40ABC4029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B0D25-39B6-F442-9FF0-806C717A1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D3506-1809-D94A-85D2-5847D1614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262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5B184-5FE7-6449-A714-6D771B342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8E374-51E9-1542-A7B9-F2E6CDB8B0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CC941-59F3-5E4F-987D-4BAA28730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27D20-7F4F-3842-B525-8F6C0E0A5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928D8-7673-BC42-B576-5B9CB8C1F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7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C6FE3-038B-1945-82CB-FC0177091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2260A-2B75-8146-9EDF-10F33309C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DC8F6-48F0-634B-AE2F-32A9D11D3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8F6AC-CD6D-6E47-9B35-6E47D2577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3AA0A-C3AA-F140-AAA3-6FF1D8DC3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5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79ADB-7A25-8344-9485-81D400CA2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48877-91B9-EE41-9246-C4159CCF68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C74B75-6D63-F64D-AA84-F5BD943EE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27179-A182-F743-A106-304CC1854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9104C-3D53-7340-B1F2-5E65A5E42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EA19E-395C-8C42-8D0B-D5B4B8D7F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024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93458-47CA-5946-891A-437042162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0ED8F-444C-0441-823A-D7F35CA98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AD46D4-D88B-8048-B212-85DE16A460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5D45CA-5C42-AD43-B9FC-DC2D0D536E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07965-B303-5441-9A4E-D820C11A6B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FB8331-60B9-EB49-B8EA-E6EA0C858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BFB0CE-4ED1-0F49-B4AE-B0A05A220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43183D-C856-574E-99D3-E6DA421C1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90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56AD1-4A5E-AE42-9CC1-D99F50AA5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2A2E94-320D-1340-B775-DDAE5259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A9D9D-FD38-A94A-A9BE-9D962A2E7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CC655-EE1E-5F4F-B71D-C878D8301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121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DCB8E6-AF93-C54D-ABCE-B02E5941F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1139F7-2E9F-F647-830A-73C4DC2D9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58DC3A-2E8E-F347-AC92-9456F2E69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693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953D9-A36E-5349-96D5-C9A98A7AD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8EE85-4EA9-0646-9961-52F39367D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B0FC6-C640-794C-ACD4-BE9AA54AA2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28062-5B4F-D141-8E5E-2601E738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FA8DBC-35F9-124C-91D4-EB6C0A085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4EF9E-363F-E24F-A4CC-C7A014A86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302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6673D-2F6A-D848-B8CF-84012812F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C9C9E9-7C73-E842-BD16-07FFCE38B6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FC8ACC-8EBA-724C-BEDE-C400D14B51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B1B4E-8890-2143-90EA-A36958E93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D9BC2-174F-9843-86ED-D394A87EB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83191-C03A-F448-A452-A056034C1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851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C31D7D-047B-6448-BDB6-BAFDC5E64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49CE2-0D46-1443-9596-4767BE339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503D0-4B59-594E-87D8-F51FC91D53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A725E-EE6D-B64E-8E15-9316C50AB11B}" type="datetimeFigureOut">
              <a:rPr lang="en-US" smtClean="0"/>
              <a:t>7/30/21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F76BD-899C-0F41-9F53-0CB26CA4AF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817B-24AD-D640-91F6-A1DD09CC3A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58D5D-0B66-0443-8703-DE84CDD82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27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jp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jpeg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4.png"/><Relationship Id="rId11" Type="http://schemas.openxmlformats.org/officeDocument/2006/relationships/image" Target="../media/image12.png"/><Relationship Id="rId5" Type="http://schemas.openxmlformats.org/officeDocument/2006/relationships/image" Target="../media/image3.png"/><Relationship Id="rId10" Type="http://schemas.openxmlformats.org/officeDocument/2006/relationships/image" Target="../media/image11.jpg"/><Relationship Id="rId4" Type="http://schemas.openxmlformats.org/officeDocument/2006/relationships/image" Target="../media/image2.png"/><Relationship Id="rId9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f"/><Relationship Id="rId3" Type="http://schemas.openxmlformats.org/officeDocument/2006/relationships/image" Target="../media/image3.png"/><Relationship Id="rId7" Type="http://schemas.openxmlformats.org/officeDocument/2006/relationships/image" Target="../media/image1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image" Target="../media/image3.png"/><Relationship Id="rId7" Type="http://schemas.openxmlformats.org/officeDocument/2006/relationships/image" Target="../media/image18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tiff"/><Relationship Id="rId5" Type="http://schemas.openxmlformats.org/officeDocument/2006/relationships/image" Target="../media/image1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image">
            <a:extLst>
              <a:ext uri="{FF2B5EF4-FFF2-40B4-BE49-F238E27FC236}">
                <a16:creationId xmlns:a16="http://schemas.microsoft.com/office/drawing/2014/main" id="{CBC719E3-9077-43FA-AC10-C7F95A2FFD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8" y="5137"/>
            <a:ext cx="12199025" cy="6857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1FB32D-BA1B-4A35-9225-19FB5217A5F8}"/>
              </a:ext>
            </a:extLst>
          </p:cNvPr>
          <p:cNvSpPr/>
          <p:nvPr/>
        </p:nvSpPr>
        <p:spPr>
          <a:xfrm>
            <a:off x="412594" y="238712"/>
            <a:ext cx="11385395" cy="6390841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36B3D20D-5140-421C-A38D-FE96B0FBAD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028941" y="412366"/>
            <a:ext cx="2024111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E9C0801D-F1E1-43E8-9C78-181AC25E1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524" y="326323"/>
            <a:ext cx="2024111" cy="1247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82590BF-EA89-4FED-A690-17ABC1C41F79}"/>
              </a:ext>
            </a:extLst>
          </p:cNvPr>
          <p:cNvSpPr/>
          <p:nvPr/>
        </p:nvSpPr>
        <p:spPr>
          <a:xfrm>
            <a:off x="6671442" y="5792299"/>
            <a:ext cx="5107963" cy="6377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Bùi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Thị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Thanh </a:t>
            </a:r>
            <a:r>
              <a:rPr lang="en-US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endParaRPr 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97E628-B9B3-4FB7-A195-C7E3507CB94B}"/>
              </a:ext>
            </a:extLst>
          </p:cNvPr>
          <p:cNvSpPr/>
          <p:nvPr/>
        </p:nvSpPr>
        <p:spPr>
          <a:xfrm>
            <a:off x="3362334" y="1812296"/>
            <a:ext cx="8417071" cy="1611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第</a:t>
            </a:r>
            <a:r>
              <a:rPr lang="en-US" altLang="ja-JP" sz="5000" dirty="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4</a:t>
            </a:r>
            <a:r>
              <a:rPr lang="ja-JP" altLang="en-US" sz="5000">
                <a:solidFill>
                  <a:schemeClr val="tx1"/>
                </a:solidFill>
                <a:latin typeface="Arial" panose="020B0604020202020204" pitchFamily="34" charset="0"/>
                <a:ea typeface="游明朝" panose="02020400000000000000" pitchFamily="18" charset="-128"/>
                <a:cs typeface="Arial" panose="020B0604020202020204" pitchFamily="34" charset="0"/>
              </a:rPr>
              <a:t>課</a:t>
            </a:r>
            <a:endParaRPr lang="en-US" sz="5000" dirty="0">
              <a:solidFill>
                <a:schemeClr val="tx1"/>
              </a:solidFill>
              <a:latin typeface="Arial" panose="020B0604020202020204" pitchFamily="34" charset="0"/>
              <a:ea typeface="游明朝" panose="02020400000000000000" pitchFamily="18" charset="-128"/>
              <a:cs typeface="Arial" panose="020B0604020202020204" pitchFamily="34" charset="0"/>
            </a:endParaRPr>
          </a:p>
          <a:p>
            <a:pPr algn="ctr"/>
            <a:r>
              <a:rPr lang="en-US" sz="60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游明朝" panose="02020400000000000000" pitchFamily="18" charset="-128"/>
                <a:ea typeface="游明朝" panose="02020400000000000000" pitchFamily="18" charset="-128"/>
              </a:rPr>
              <a:t>住んでいる町で</a:t>
            </a:r>
            <a:endParaRPr lang="en-US" sz="6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游明朝" panose="02020400000000000000" pitchFamily="18" charset="-128"/>
              <a:ea typeface="游明朝" panose="02020400000000000000" pitchFamily="18" charset="-128"/>
            </a:endParaRPr>
          </a:p>
        </p:txBody>
      </p:sp>
      <p:pic>
        <p:nvPicPr>
          <p:cNvPr id="26" name="Picture 8" descr="Home Page - FPTU HCM">
            <a:extLst>
              <a:ext uri="{FF2B5EF4-FFF2-40B4-BE49-F238E27FC236}">
                <a16:creationId xmlns:a16="http://schemas.microsoft.com/office/drawing/2014/main" id="{BAB2A5EC-44C8-4918-99E2-04E7044409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6" b="12960"/>
          <a:stretch/>
        </p:blipFill>
        <p:spPr bwMode="auto">
          <a:xfrm>
            <a:off x="3046341" y="388786"/>
            <a:ext cx="5511659" cy="11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1ECE25-2100-A647-8B5E-D28A0410DE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8351" y="3434134"/>
            <a:ext cx="3283091" cy="29879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529A2AA-0256-3142-A76B-015774D80B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319" y="1812296"/>
            <a:ext cx="2968324" cy="46097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CEC688-7131-5F49-A803-1453528117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1442" y="3429172"/>
            <a:ext cx="5107963" cy="2334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246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0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Tahoma" pitchFamily="34" charset="0"/>
              </a:rPr>
              <a:t>道案内</a:t>
            </a:r>
            <a:r>
              <a:rPr lang="en-US" altLang="ja-JP" sz="60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“CHỈ ĐƯỜNG”</a:t>
            </a:r>
            <a:endParaRPr lang="en-US" sz="6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CCCE18-51D8-D24F-897E-7DF6B5A835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8472" y="1835192"/>
            <a:ext cx="5356348" cy="32326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125FA0A-5FD9-644C-8DEC-50D928C652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00439" y="1835193"/>
            <a:ext cx="5229921" cy="32326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65EF6B4-4DEF-6743-B09A-1E288412E206}"/>
              </a:ext>
            </a:extLst>
          </p:cNvPr>
          <p:cNvSpPr txBox="1"/>
          <p:nvPr/>
        </p:nvSpPr>
        <p:spPr>
          <a:xfrm>
            <a:off x="2482042" y="5321785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橋</a:t>
            </a:r>
            <a:endParaRPr lang="en-US" sz="36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F346C0-90FE-AF48-9E85-D77A3D76389D}"/>
              </a:ext>
            </a:extLst>
          </p:cNvPr>
          <p:cNvSpPr txBox="1"/>
          <p:nvPr/>
        </p:nvSpPr>
        <p:spPr>
          <a:xfrm>
            <a:off x="8642732" y="5447986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道</a:t>
            </a:r>
            <a:endParaRPr lang="en-US" sz="36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35134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Tahoma" pitchFamily="34" charset="0"/>
              </a:rPr>
              <a:t>道案内</a:t>
            </a:r>
            <a:r>
              <a:rPr lang="en-US" altLang="ja-JP" sz="60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“CHỈ ĐƯỜNG”</a:t>
            </a:r>
            <a:endParaRPr lang="en-US" sz="6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1D8237-C83E-3A43-B867-FA0B0C77F8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770" y="1747559"/>
            <a:ext cx="11100346" cy="494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745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Tahoma" pitchFamily="34" charset="0"/>
              </a:rPr>
              <a:t>道案内</a:t>
            </a:r>
            <a:r>
              <a:rPr lang="en-US" altLang="ja-JP" sz="60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“CHỈ ĐƯỜNG”</a:t>
            </a:r>
            <a:endParaRPr lang="en-US" sz="6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55D38D-3E38-694A-9FB1-C0929E32867D}"/>
              </a:ext>
            </a:extLst>
          </p:cNvPr>
          <p:cNvSpPr/>
          <p:nvPr/>
        </p:nvSpPr>
        <p:spPr>
          <a:xfrm>
            <a:off x="446048" y="3031912"/>
            <a:ext cx="10355299" cy="3911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vi-VN" sz="24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Hễ mà băng qua 3 ngã tư, bệnh viện nằm bên tay phải.</a:t>
            </a:r>
            <a:endParaRPr lang="en-US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vi-VN" sz="24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Rẽ phải ở đèn giao thông thứ 1, hễ mà băng qua cầu, trung tâm chuyển nhà ABC nằm bên tay trái.</a:t>
            </a:r>
            <a:endParaRPr lang="en-US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vi-VN" sz="24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Rẽ trái ở đèn giao thông thứ 1, hễ mà đi khoảng 20m nữa, sân bóng đá nằm bên tay phải</a:t>
            </a:r>
            <a:endParaRPr lang="en-US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vi-VN" sz="24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Đi thẳng, hễ mà rẽ phải ở đèn tín hiệu thứ hai, có toà thị chính, hễ mà rẽ trái có trường tiểu học.</a:t>
            </a:r>
            <a:endParaRPr lang="en-US" sz="24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6-Point Star 1">
            <a:extLst>
              <a:ext uri="{FF2B5EF4-FFF2-40B4-BE49-F238E27FC236}">
                <a16:creationId xmlns:a16="http://schemas.microsoft.com/office/drawing/2014/main" id="{4758DB54-9531-6647-9B84-38F111F056EE}"/>
              </a:ext>
            </a:extLst>
          </p:cNvPr>
          <p:cNvSpPr/>
          <p:nvPr/>
        </p:nvSpPr>
        <p:spPr>
          <a:xfrm>
            <a:off x="446048" y="1589915"/>
            <a:ext cx="4367748" cy="1441997"/>
          </a:xfrm>
          <a:prstGeom prst="star6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200" b="1" dirty="0" err="1">
                <a:ln/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Gợi</a:t>
            </a:r>
            <a:r>
              <a:rPr lang="en-US" sz="3200" b="1" dirty="0">
                <a:ln/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ln/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ý</a:t>
            </a:r>
            <a:endParaRPr lang="en-US" sz="3200" b="1" dirty="0">
              <a:ln/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137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25347" y="11907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Tahoma" pitchFamily="34" charset="0"/>
              </a:rPr>
              <a:t>道案内</a:t>
            </a:r>
            <a:r>
              <a:rPr lang="en-US" altLang="ja-JP" sz="60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“CHỈ ĐƯỜNG”</a:t>
            </a:r>
            <a:endParaRPr lang="en-US" sz="6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F4FA783-0533-5649-9466-9EF0337B7641}"/>
              </a:ext>
            </a:extLst>
          </p:cNvPr>
          <p:cNvSpPr/>
          <p:nvPr/>
        </p:nvSpPr>
        <p:spPr>
          <a:xfrm>
            <a:off x="655076" y="1852724"/>
            <a:ext cx="10685714" cy="45528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vi-VN" sz="2800" dirty="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1.  </a:t>
            </a:r>
            <a:r>
              <a:rPr lang="vi-VN" sz="28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A: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あのう、やまと病院はどこにありますか。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vi-VN" sz="2800" dirty="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     </a:t>
            </a:r>
            <a:r>
              <a:rPr lang="vi-VN" sz="28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B: 3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つ目の交差点を渡ると、右にあります。</a:t>
            </a:r>
            <a:endParaRPr lang="en-US" sz="28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vi-VN" sz="2800" dirty="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2.  </a:t>
            </a:r>
            <a:r>
              <a:rPr lang="vi-VN" sz="28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A: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すみません、サッカー場はどこですか。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vi-VN" sz="2800" dirty="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    </a:t>
            </a:r>
            <a:r>
              <a:rPr lang="vi-VN" sz="2800" b="1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 B: </a:t>
            </a:r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１つ目の信号を右に曲がって、橋を渡ると左にあります。</a:t>
            </a:r>
            <a:endParaRPr lang="en-US" sz="28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vi-VN" sz="2800" dirty="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 </a:t>
            </a:r>
            <a:endParaRPr lang="en-US" sz="2800" dirty="0">
              <a:effectLst/>
              <a:latin typeface="Yu Mincho" panose="02020400000000000000" pitchFamily="18" charset="-128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21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5" y="186526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Tahoma" pitchFamily="34" charset="0"/>
              </a:rPr>
              <a:t>道案内</a:t>
            </a:r>
            <a:r>
              <a:rPr lang="en-US" altLang="ja-JP" sz="60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“CHỈ ĐƯỜNG”</a:t>
            </a:r>
            <a:endParaRPr lang="en-US" sz="6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17CE8B-F568-B046-A585-49635EE68981}"/>
              </a:ext>
            </a:extLst>
          </p:cNvPr>
          <p:cNvSpPr/>
          <p:nvPr/>
        </p:nvSpPr>
        <p:spPr>
          <a:xfrm>
            <a:off x="1" y="2122152"/>
            <a:ext cx="12299330" cy="39065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800" dirty="0">
                <a:ea typeface="Yu Mincho" panose="02020400000000000000" pitchFamily="18" charset="-128"/>
                <a:cs typeface="Arial Unicode MS" panose="020B0604020202020204" pitchFamily="34" charset="-128"/>
              </a:rPr>
              <a:t>3. </a:t>
            </a:r>
            <a:r>
              <a:rPr lang="vi-VN" sz="2800" b="1" dirty="0">
                <a:solidFill>
                  <a:srgbClr val="FF0000"/>
                </a:solidFill>
                <a:ea typeface="Yu Mincho" panose="02020400000000000000" pitchFamily="18" charset="-128"/>
                <a:cs typeface="Arial Unicode MS" panose="020B0604020202020204" pitchFamily="34" charset="-128"/>
              </a:rPr>
              <a:t>A: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すみません、引越しセンターはどこですか。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</a:pPr>
            <a:r>
              <a:rPr lang="vi-VN" sz="2800" dirty="0">
                <a:ea typeface="Yu Mincho" panose="02020400000000000000" pitchFamily="18" charset="-128"/>
                <a:cs typeface="Arial Unicode MS" panose="020B0604020202020204" pitchFamily="34" charset="-128"/>
              </a:rPr>
              <a:t>    </a:t>
            </a:r>
            <a:r>
              <a:rPr lang="vi-VN" sz="2800" b="1" dirty="0">
                <a:solidFill>
                  <a:srgbClr val="FF0000"/>
                </a:solidFill>
                <a:ea typeface="Yu Mincho" panose="02020400000000000000" pitchFamily="18" charset="-128"/>
                <a:cs typeface="Arial Unicode MS" panose="020B0604020202020204" pitchFamily="34" charset="-128"/>
              </a:rPr>
              <a:t>B: 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１つ目の信号を左に曲がって、</a:t>
            </a:r>
            <a:r>
              <a:rPr lang="en-US" altLang="ja-JP" sz="2800" dirty="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20</a:t>
            </a:r>
            <a:r>
              <a:rPr lang="ja-JP" altLang="en-US" sz="28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メートル行くと、右にあります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Times New Roman" panose="02020603050405020304" pitchFamily="18" charset="0"/>
              </a:rPr>
              <a:t>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</a:pPr>
            <a:r>
              <a:rPr lang="vi-VN" sz="2800" dirty="0">
                <a:ea typeface="Yu Mincho" panose="02020400000000000000" pitchFamily="18" charset="-128"/>
                <a:cs typeface="Arial Unicode MS" panose="020B0604020202020204" pitchFamily="34" charset="-128"/>
              </a:rPr>
              <a:t>4. </a:t>
            </a:r>
            <a:r>
              <a:rPr lang="vi-VN" sz="2800" b="1" dirty="0">
                <a:solidFill>
                  <a:srgbClr val="FF0000"/>
                </a:solidFill>
                <a:ea typeface="Yu Mincho" panose="02020400000000000000" pitchFamily="18" charset="-128"/>
                <a:cs typeface="Arial Unicode MS" panose="020B0604020202020204" pitchFamily="34" charset="-128"/>
              </a:rPr>
              <a:t>A: 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木村さん、今度、さくら小学校へ行くんですが、生き方を教えてもらえませんか。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</a:pPr>
            <a:r>
              <a:rPr lang="vi-VN" sz="2800" dirty="0">
                <a:ea typeface="Yu Mincho" panose="02020400000000000000" pitchFamily="18" charset="-128"/>
                <a:cs typeface="Arial Unicode MS" panose="020B0604020202020204" pitchFamily="34" charset="-128"/>
              </a:rPr>
              <a:t>   </a:t>
            </a:r>
            <a:r>
              <a:rPr lang="vi-VN" sz="2800" b="1" dirty="0">
                <a:solidFill>
                  <a:srgbClr val="FF0000"/>
                </a:solidFill>
                <a:ea typeface="Yu Mincho" panose="02020400000000000000" pitchFamily="18" charset="-128"/>
                <a:cs typeface="Arial Unicode MS" panose="020B0604020202020204" pitchFamily="34" charset="-128"/>
              </a:rPr>
              <a:t>B: </a:t>
            </a:r>
            <a:r>
              <a:rPr lang="ja-JP" altLang="en-US" sz="2800">
                <a:solidFill>
                  <a:srgbClr val="FF0000"/>
                </a:solidFill>
                <a:ea typeface="Yu Mincho" panose="02020400000000000000" pitchFamily="18" charset="-128"/>
                <a:cs typeface="Arial Unicode MS" panose="020B0604020202020204" pitchFamily="34" charset="-128"/>
              </a:rPr>
              <a:t>まっすぐ行って２つ目の信号を右に曲がると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、市役所があります。</a:t>
            </a:r>
            <a:endParaRPr lang="en-US" sz="2800" dirty="0">
              <a:latin typeface="Yu Mincho" panose="02020400000000000000" pitchFamily="18" charset="-128"/>
              <a:ea typeface="Yu Mincho" panose="02020400000000000000" pitchFamily="18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</a:pP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その角を</a:t>
            </a:r>
            <a:r>
              <a:rPr lang="ja-JP" altLang="en-US" sz="2800">
                <a:solidFill>
                  <a:srgbClr val="FF0000"/>
                </a:solidFill>
                <a:ea typeface="Yu Mincho" panose="02020400000000000000" pitchFamily="18" charset="-128"/>
                <a:cs typeface="Arial Unicode MS" panose="020B0604020202020204" pitchFamily="34" charset="-128"/>
              </a:rPr>
              <a:t>左に曲がるとさくら小学校があります</a:t>
            </a:r>
            <a:r>
              <a:rPr lang="ja-JP" altLang="en-US" sz="2800">
                <a:ea typeface="Yu Mincho" panose="02020400000000000000" pitchFamily="18" charset="-128"/>
                <a:cs typeface="Arial Unicode MS" panose="020B0604020202020204" pitchFamily="34" charset="-128"/>
              </a:rPr>
              <a:t>。</a:t>
            </a:r>
            <a:r>
              <a:rPr lang="ja-JP" altLang="en-US" sz="2800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 </a:t>
            </a:r>
            <a:r>
              <a:rPr lang="ja-JP" altLang="en-US">
                <a:latin typeface="Yu Mincho" panose="02020400000000000000" pitchFamily="18" charset="-128"/>
                <a:ea typeface="Yu Mincho" panose="02020400000000000000" pitchFamily="18" charset="-128"/>
                <a:cs typeface="Arial Unicode MS" panose="020B0604020202020204" pitchFamily="34" charset="-128"/>
              </a:rPr>
              <a:t>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185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言ってみよう　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(</a:t>
            </a:r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本冊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)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4299A8-EAA8-304A-9DB7-D15FB38338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754" y="1919085"/>
            <a:ext cx="10943528" cy="477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041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生き方を教える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44B7D1-0BB5-AF4E-81E8-11CF6FB44C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425390">
            <a:off x="347259" y="1926968"/>
            <a:ext cx="11285493" cy="464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601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チャレンジ </a:t>
            </a:r>
            <a:r>
              <a:rPr lang="en-US" altLang="ja-JP" sz="60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1</a:t>
            </a:r>
            <a:endParaRPr lang="en-US" sz="6000" b="1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Yu Mincho" panose="02020400000000000000" pitchFamily="18" charset="-128"/>
              <a:ea typeface="Yu Mincho" panose="02020400000000000000" pitchFamily="18" charset="-128"/>
            </a:endParaRPr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78CFBC-A5DB-42F4-9BF8-5B7BBD2C4A5E}"/>
              </a:ext>
            </a:extLst>
          </p:cNvPr>
          <p:cNvSpPr/>
          <p:nvPr/>
        </p:nvSpPr>
        <p:spPr>
          <a:xfrm>
            <a:off x="1854959" y="5873402"/>
            <a:ext cx="268044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B01459-1DCE-4723-817D-FA675383B560}"/>
              </a:ext>
            </a:extLst>
          </p:cNvPr>
          <p:cNvSpPr/>
          <p:nvPr/>
        </p:nvSpPr>
        <p:spPr>
          <a:xfrm>
            <a:off x="2195326" y="5873402"/>
            <a:ext cx="1494830" cy="7078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000" b="1" cap="none" spc="0" dirty="0">
                <a:ln w="0"/>
                <a:solidFill>
                  <a:schemeClr val="tx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vi-VN" altLang="ja-JP" sz="4000" b="1" dirty="0">
                <a:ln w="0"/>
                <a:solidFill>
                  <a:schemeClr val="bg1"/>
                </a:solidFill>
                <a:latin typeface="Arial" panose="020B0604020202020204" pitchFamily="34" charset="0"/>
                <a:ea typeface="Yu Mincho" panose="02020400000000000000" pitchFamily="18" charset="-128"/>
                <a:cs typeface="Arial" panose="020B0604020202020204" pitchFamily="34" charset="0"/>
              </a:rPr>
              <a:t>52</a:t>
            </a:r>
            <a:endParaRPr lang="en-US" altLang="ja-JP" sz="4000" b="1" cap="none" spc="0" dirty="0">
              <a:ln w="0"/>
              <a:solidFill>
                <a:schemeClr val="bg1"/>
              </a:solidFill>
              <a:latin typeface="Arial" panose="020B060402020202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pic>
        <p:nvPicPr>
          <p:cNvPr id="20" name="Picture 2" descr="Kỷ Lục Quay Đĩa Bản Ghi Vinyl Âm - Miễn Phí vector hình ảnh trên Pixabay">
            <a:extLst>
              <a:ext uri="{FF2B5EF4-FFF2-40B4-BE49-F238E27FC236}">
                <a16:creationId xmlns:a16="http://schemas.microsoft.com/office/drawing/2014/main" id="{096FDB08-0A22-4117-AC1E-A970DA6A8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12" y="5515863"/>
            <a:ext cx="1167528" cy="10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7430AD7B-7BF4-DC4C-B75B-EE5C50534C52}"/>
              </a:ext>
            </a:extLst>
          </p:cNvPr>
          <p:cNvGrpSpPr/>
          <p:nvPr/>
        </p:nvGrpSpPr>
        <p:grpSpPr>
          <a:xfrm>
            <a:off x="2811409" y="1817914"/>
            <a:ext cx="9234382" cy="3867178"/>
            <a:chOff x="4630846" y="1906380"/>
            <a:chExt cx="5531174" cy="33020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E3E18A1-33CC-D049-99AB-A0B5E952D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630846" y="1906380"/>
              <a:ext cx="2765587" cy="3302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A03D7B5-B21E-084D-884D-1A9DF134A7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396433" y="1906380"/>
              <a:ext cx="2765587" cy="3302000"/>
            </a:xfrm>
            <a:prstGeom prst="rect">
              <a:avLst/>
            </a:prstGeom>
          </p:spPr>
        </p:pic>
      </p:grpSp>
      <p:pic>
        <p:nvPicPr>
          <p:cNvPr id="2" name="52 5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193641" y="59836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9" name="Group 11">
            <a:extLst>
              <a:ext uri="{FF2B5EF4-FFF2-40B4-BE49-F238E27FC236}">
                <a16:creationId xmlns:a16="http://schemas.microsoft.com/office/drawing/2014/main" id="{E1F392E3-CE1E-3B4D-A50D-DAD0DF79249A}"/>
              </a:ext>
            </a:extLst>
          </p:cNvPr>
          <p:cNvGrpSpPr>
            <a:grpSpLocks/>
          </p:cNvGrpSpPr>
          <p:nvPr/>
        </p:nvGrpSpPr>
        <p:grpSpPr bwMode="auto">
          <a:xfrm>
            <a:off x="5477365" y="228718"/>
            <a:ext cx="4275630" cy="1157865"/>
            <a:chOff x="3953365" y="228718"/>
            <a:chExt cx="4275630" cy="1157865"/>
          </a:xfrm>
        </p:grpSpPr>
        <p:sp>
          <p:nvSpPr>
            <p:cNvPr id="10" name="TextBox 3">
              <a:extLst>
                <a:ext uri="{FF2B5EF4-FFF2-40B4-BE49-F238E27FC236}">
                  <a16:creationId xmlns:a16="http://schemas.microsoft.com/office/drawing/2014/main" id="{E7EC1CD7-71DD-4745-A74B-AC6F1795F3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365" y="228718"/>
              <a:ext cx="1738746" cy="461665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ja-JP" sz="24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[V-</a:t>
              </a:r>
              <a:r>
                <a:rPr lang="en-US" altLang="ja-JP" sz="2400" dirty="0" err="1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dict</a:t>
              </a:r>
              <a:r>
                <a:rPr lang="en-US" altLang="ja-JP" sz="24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]</a:t>
              </a:r>
              <a:endParaRPr lang="en-US" sz="24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4" name="TextBox 3">
              <a:extLst>
                <a:ext uri="{FF2B5EF4-FFF2-40B4-BE49-F238E27FC236}">
                  <a16:creationId xmlns:a16="http://schemas.microsoft.com/office/drawing/2014/main" id="{0C4DF934-0C17-F942-95EC-3A0CB3BD39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76254" y="863363"/>
              <a:ext cx="1738746" cy="523220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ja-JP" sz="28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[V-</a:t>
              </a:r>
              <a:r>
                <a:rPr lang="ja-JP" altLang="en-US" sz="28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ない</a:t>
              </a:r>
              <a:r>
                <a:rPr lang="en-US" altLang="ja-JP" sz="28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]</a:t>
              </a:r>
              <a:endParaRPr lang="en-US" sz="28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5" name="Plus 14">
              <a:extLst>
                <a:ext uri="{FF2B5EF4-FFF2-40B4-BE49-F238E27FC236}">
                  <a16:creationId xmlns:a16="http://schemas.microsoft.com/office/drawing/2014/main" id="{BA5CB2F7-BA9D-364B-8BD3-DB18547D0CA9}"/>
                </a:ext>
              </a:extLst>
            </p:cNvPr>
            <p:cNvSpPr/>
            <p:nvPr/>
          </p:nvSpPr>
          <p:spPr>
            <a:xfrm>
              <a:off x="5867400" y="503238"/>
              <a:ext cx="457200" cy="590550"/>
            </a:xfrm>
            <a:prstGeom prst="mathPlus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" name="TextBox 3">
              <a:extLst>
                <a:ext uri="{FF2B5EF4-FFF2-40B4-BE49-F238E27FC236}">
                  <a16:creationId xmlns:a16="http://schemas.microsoft.com/office/drawing/2014/main" id="{7D87A2BD-53A8-D149-85D7-A787406459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0249" y="319906"/>
              <a:ext cx="1738746" cy="1015663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ja-JP" altLang="en-US" sz="60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と</a:t>
              </a:r>
              <a:endParaRPr lang="en-US" sz="60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E46CADE-2E0B-D34A-A99D-B0ECF98E51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5012" y="2545788"/>
            <a:ext cx="1905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latin typeface="Calibri" panose="020F0502020204030204" pitchFamily="34" charset="0"/>
                <a:cs typeface="Tahoma" panose="020B0604030504040204" pitchFamily="34" charset="0"/>
              </a:rPr>
              <a:t>Mùa xuân đến.</a:t>
            </a:r>
            <a:endParaRPr lang="en-US" sz="2000">
              <a:latin typeface="Calibri" panose="020F0502020204030204" pitchFamily="34" charset="0"/>
              <a:ea typeface="ＭＳ Ｐゴシック" panose="020B0600070205080204" pitchFamily="34" charset="-128"/>
              <a:cs typeface="Tahom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D76FE6-C33D-3F44-8BAB-38CFBF725EF4}"/>
              </a:ext>
            </a:extLst>
          </p:cNvPr>
          <p:cNvSpPr txBox="1"/>
          <p:nvPr/>
        </p:nvSpPr>
        <p:spPr>
          <a:xfrm>
            <a:off x="1932612" y="2077476"/>
            <a:ext cx="2438400" cy="46196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春に　なります。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01C7E6-761C-2644-A8C4-28368B82F3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1012" y="2545788"/>
            <a:ext cx="1905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latin typeface="Calibri" panose="020F0502020204030204" pitchFamily="34" charset="0"/>
                <a:cs typeface="Tahoma" panose="020B0604030504040204" pitchFamily="34" charset="0"/>
              </a:rPr>
              <a:t>Hoa nở.</a:t>
            </a:r>
            <a:endParaRPr lang="en-US" sz="2000">
              <a:latin typeface="Calibri" panose="020F0502020204030204" pitchFamily="34" charset="0"/>
              <a:ea typeface="ＭＳ Ｐゴシック" panose="020B0600070205080204" pitchFamily="34" charset="-128"/>
              <a:cs typeface="Tahoma" panose="020B0604030504040204" pitchFamily="34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2F425D6-B490-6A43-9347-86CC25D93236}"/>
              </a:ext>
            </a:extLst>
          </p:cNvPr>
          <p:cNvCxnSpPr/>
          <p:nvPr/>
        </p:nvCxnSpPr>
        <p:spPr>
          <a:xfrm>
            <a:off x="3837612" y="2745813"/>
            <a:ext cx="381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487E9E8-D64F-A241-B645-608254455E79}"/>
              </a:ext>
            </a:extLst>
          </p:cNvPr>
          <p:cNvSpPr txBox="1"/>
          <p:nvPr/>
        </p:nvSpPr>
        <p:spPr>
          <a:xfrm>
            <a:off x="4371012" y="2063188"/>
            <a:ext cx="2438400" cy="46196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花が　さきます。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9A372B-A26E-724F-86DE-82BACA817C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5012" y="4117413"/>
            <a:ext cx="24384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latin typeface="Calibri" panose="020F0502020204030204" pitchFamily="34" charset="0"/>
                <a:cs typeface="Tahoma" panose="020B0604030504040204" pitchFamily="34" charset="0"/>
              </a:rPr>
              <a:t>Luyện tập hàng ngày.</a:t>
            </a:r>
            <a:endParaRPr lang="en-US" sz="2000">
              <a:latin typeface="Calibri" panose="020F0502020204030204" pitchFamily="34" charset="0"/>
              <a:ea typeface="ＭＳ Ｐゴシック" panose="020B0600070205080204" pitchFamily="34" charset="-128"/>
              <a:cs typeface="Tahom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4CDA2E-3E71-E149-9802-15A85F5087B0}"/>
              </a:ext>
            </a:extLst>
          </p:cNvPr>
          <p:cNvSpPr txBox="1"/>
          <p:nvPr/>
        </p:nvSpPr>
        <p:spPr>
          <a:xfrm>
            <a:off x="1932612" y="3649101"/>
            <a:ext cx="2781300" cy="46196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毎日　練習します。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978861D-0D64-EE4F-A3DD-3DBC9B871E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56812" y="4117413"/>
            <a:ext cx="1905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latin typeface="Calibri" panose="020F0502020204030204" pitchFamily="34" charset="0"/>
                <a:cs typeface="Tahoma" panose="020B0604030504040204" pitchFamily="34" charset="0"/>
              </a:rPr>
              <a:t>Trở nên giỏi.</a:t>
            </a:r>
            <a:endParaRPr lang="en-US" sz="2000">
              <a:latin typeface="Calibri" panose="020F0502020204030204" pitchFamily="34" charset="0"/>
              <a:ea typeface="ＭＳ Ｐゴシック" panose="020B0600070205080204" pitchFamily="34" charset="-128"/>
              <a:cs typeface="Tahoma" panose="020B0604030504040204" pitchFamily="3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2AA6111-0405-864D-A590-AA296D45DBBA}"/>
              </a:ext>
            </a:extLst>
          </p:cNvPr>
          <p:cNvCxnSpPr/>
          <p:nvPr/>
        </p:nvCxnSpPr>
        <p:spPr>
          <a:xfrm>
            <a:off x="4523412" y="4317438"/>
            <a:ext cx="381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630802B-3A24-204C-9D03-42B8550DCB36}"/>
              </a:ext>
            </a:extLst>
          </p:cNvPr>
          <p:cNvSpPr txBox="1"/>
          <p:nvPr/>
        </p:nvSpPr>
        <p:spPr>
          <a:xfrm>
            <a:off x="4752012" y="3634813"/>
            <a:ext cx="3352800" cy="46196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上手に　なります。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3F5A0A-4703-F141-B499-18821FAC6A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5012" y="5689038"/>
            <a:ext cx="1905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latin typeface="Calibri" panose="020F0502020204030204" pitchFamily="34" charset="0"/>
                <a:cs typeface="Tahoma" panose="020B0604030504040204" pitchFamily="34" charset="0"/>
              </a:rPr>
              <a:t>Không có tiền.</a:t>
            </a:r>
            <a:endParaRPr lang="en-US" sz="2000">
              <a:latin typeface="Calibri" panose="020F0502020204030204" pitchFamily="34" charset="0"/>
              <a:ea typeface="ＭＳ Ｐゴシック" panose="020B0600070205080204" pitchFamily="34" charset="-128"/>
              <a:cs typeface="Tahoma" panose="020B060403050404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5710CB-E8D1-294B-988F-AFFB2B595070}"/>
              </a:ext>
            </a:extLst>
          </p:cNvPr>
          <p:cNvSpPr txBox="1"/>
          <p:nvPr/>
        </p:nvSpPr>
        <p:spPr>
          <a:xfrm>
            <a:off x="1932612" y="5220726"/>
            <a:ext cx="3200400" cy="46196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お金が　ありません。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5118D9-C2E9-3648-92E5-BF908B0229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1012" y="5689038"/>
            <a:ext cx="3048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ja-JP" sz="2000">
                <a:latin typeface="Calibri" panose="020F0502020204030204" pitchFamily="34" charset="0"/>
                <a:cs typeface="Tahoma" panose="020B0604030504040204" pitchFamily="34" charset="0"/>
              </a:rPr>
              <a:t>Không thể đi du lịch được.</a:t>
            </a:r>
            <a:endParaRPr lang="en-US" sz="2000">
              <a:latin typeface="Calibri" panose="020F0502020204030204" pitchFamily="34" charset="0"/>
              <a:ea typeface="ＭＳ Ｐゴシック" panose="020B0600070205080204" pitchFamily="34" charset="-128"/>
              <a:cs typeface="Tahoma" panose="020B0604030504040204" pitchFamily="34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29B279E-970A-F847-84D2-1B7D380F20FA}"/>
              </a:ext>
            </a:extLst>
          </p:cNvPr>
          <p:cNvCxnSpPr/>
          <p:nvPr/>
        </p:nvCxnSpPr>
        <p:spPr>
          <a:xfrm>
            <a:off x="3837612" y="5889063"/>
            <a:ext cx="381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0263C69-8F04-0D43-8465-592056858B74}"/>
              </a:ext>
            </a:extLst>
          </p:cNvPr>
          <p:cNvSpPr txBox="1"/>
          <p:nvPr/>
        </p:nvSpPr>
        <p:spPr>
          <a:xfrm>
            <a:off x="5133012" y="5206438"/>
            <a:ext cx="3048000" cy="46196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旅行が　できません。</a:t>
            </a:r>
            <a:endParaRPr lang="en-US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7FBF85F-6268-4E49-9E3E-D27002929381}"/>
              </a:ext>
            </a:extLst>
          </p:cNvPr>
          <p:cNvSpPr txBox="1"/>
          <p:nvPr/>
        </p:nvSpPr>
        <p:spPr>
          <a:xfrm>
            <a:off x="2764462" y="2996638"/>
            <a:ext cx="5416550" cy="5238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春に　なると、花が　さきます。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67E3D2D-D56C-9B49-8AE8-7A0342F8A1B3}"/>
              </a:ext>
            </a:extLst>
          </p:cNvPr>
          <p:cNvSpPr txBox="1"/>
          <p:nvPr/>
        </p:nvSpPr>
        <p:spPr>
          <a:xfrm>
            <a:off x="2764462" y="4649226"/>
            <a:ext cx="6788150" cy="52228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毎日練習すると、上手に　なります。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D11F815-DD1F-DC43-9EC7-2DFE3E0C16CA}"/>
              </a:ext>
            </a:extLst>
          </p:cNvPr>
          <p:cNvSpPr txBox="1"/>
          <p:nvPr/>
        </p:nvSpPr>
        <p:spPr>
          <a:xfrm>
            <a:off x="2756525" y="6112901"/>
            <a:ext cx="6789737" cy="52228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800" dirty="0">
                <a:latin typeface="NtMotoyaKyotai" pitchFamily="18" charset="-128"/>
                <a:ea typeface="NtMotoyaKyotai" pitchFamily="18" charset="-128"/>
              </a:rPr>
              <a:t>お金が　ないと、旅行が　できません。</a:t>
            </a:r>
            <a:endParaRPr lang="en-US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5" name="Oval Callout 34">
            <a:extLst>
              <a:ext uri="{FF2B5EF4-FFF2-40B4-BE49-F238E27FC236}">
                <a16:creationId xmlns:a16="http://schemas.microsoft.com/office/drawing/2014/main" id="{C4A50D07-7E4A-904C-BF87-977472B26568}"/>
              </a:ext>
            </a:extLst>
          </p:cNvPr>
          <p:cNvSpPr/>
          <p:nvPr/>
        </p:nvSpPr>
        <p:spPr>
          <a:xfrm rot="291809">
            <a:off x="8582820" y="1840953"/>
            <a:ext cx="3276600" cy="1894665"/>
          </a:xfrm>
          <a:prstGeom prst="wedgeEllipseCallout">
            <a:avLst>
              <a:gd name="adj1" fmla="val -39564"/>
              <a:gd name="adj2" fmla="val -64744"/>
            </a:avLst>
          </a:prstGeom>
          <a:solidFill>
            <a:schemeClr val="accent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đạt</a:t>
            </a:r>
            <a:r>
              <a:rPr lang="en-US" dirty="0"/>
              <a:t> 1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yếu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xảy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ở </a:t>
            </a:r>
            <a:r>
              <a:rPr lang="en-US" dirty="0" err="1"/>
              <a:t>vế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lập</a:t>
            </a:r>
            <a:endParaRPr lang="en-US" dirty="0"/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47A0585C-B080-3D4E-AB5C-BA575C047CA9}"/>
              </a:ext>
            </a:extLst>
          </p:cNvPr>
          <p:cNvSpPr/>
          <p:nvPr/>
        </p:nvSpPr>
        <p:spPr>
          <a:xfrm>
            <a:off x="3837612" y="2960126"/>
            <a:ext cx="1219200" cy="5746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F800E69F-DC63-D741-916F-892EA327CC0C}"/>
              </a:ext>
            </a:extLst>
          </p:cNvPr>
          <p:cNvSpPr/>
          <p:nvPr/>
        </p:nvSpPr>
        <p:spPr>
          <a:xfrm>
            <a:off x="3761412" y="4649226"/>
            <a:ext cx="1981200" cy="5746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2DD3E93C-4DC8-874B-9053-BECE9EE49DD4}"/>
              </a:ext>
            </a:extLst>
          </p:cNvPr>
          <p:cNvSpPr/>
          <p:nvPr/>
        </p:nvSpPr>
        <p:spPr>
          <a:xfrm>
            <a:off x="4336087" y="6074801"/>
            <a:ext cx="1219200" cy="5746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F5F01F14-9484-0542-98C9-7F0C96D462B7}"/>
              </a:ext>
            </a:extLst>
          </p:cNvPr>
          <p:cNvSpPr/>
          <p:nvPr/>
        </p:nvSpPr>
        <p:spPr>
          <a:xfrm rot="21023967">
            <a:off x="308083" y="1713762"/>
            <a:ext cx="2133600" cy="777852"/>
          </a:xfrm>
          <a:prstGeom prst="round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 err="1"/>
              <a:t>Cứ</a:t>
            </a:r>
            <a:r>
              <a:rPr lang="en-US" sz="2400" dirty="0"/>
              <a:t>…</a:t>
            </a:r>
            <a:r>
              <a:rPr lang="en-US" sz="2400" dirty="0" err="1"/>
              <a:t>thì</a:t>
            </a:r>
            <a:r>
              <a:rPr lang="en-US" sz="2400" dirty="0"/>
              <a:t>… </a:t>
            </a:r>
          </a:p>
          <a:p>
            <a:pPr algn="ctr">
              <a:defRPr/>
            </a:pPr>
            <a:r>
              <a:rPr lang="en-US" sz="2400" dirty="0" err="1"/>
              <a:t>Hễ</a:t>
            </a:r>
            <a:r>
              <a:rPr lang="en-US" sz="2400" dirty="0"/>
              <a:t>…</a:t>
            </a:r>
            <a:r>
              <a:rPr lang="en-US" sz="2400" dirty="0" err="1"/>
              <a:t>thì</a:t>
            </a: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67634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  <p:bldP spid="19" grpId="0"/>
      <p:bldP spid="21" grpId="0" animBg="1"/>
      <p:bldP spid="22" grpId="0"/>
      <p:bldP spid="23" grpId="0" animBg="1"/>
      <p:bldP spid="24" grpId="0"/>
      <p:bldP spid="26" grpId="0" animBg="1"/>
      <p:bldP spid="27" grpId="0"/>
      <p:bldP spid="28" grpId="0" animBg="1"/>
      <p:bldP spid="29" grpId="0"/>
      <p:bldP spid="31" grpId="0" animBg="1"/>
      <p:bldP spid="32" grpId="0" animBg="1"/>
      <p:bldP spid="33" grpId="0" animBg="1"/>
      <p:bldP spid="34" grpId="0" animBg="1"/>
      <p:bldP spid="35" grpId="0" animBg="1"/>
      <p:bldP spid="42" grpId="0" animBg="1"/>
      <p:bldP spid="43" grpId="0" animBg="1"/>
      <p:bldP spid="4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37897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D245BE0-4C2A-BD42-84A1-15B8DF6FC032}"/>
              </a:ext>
            </a:extLst>
          </p:cNvPr>
          <p:cNvGrpSpPr/>
          <p:nvPr/>
        </p:nvGrpSpPr>
        <p:grpSpPr>
          <a:xfrm>
            <a:off x="683754" y="1915855"/>
            <a:ext cx="8997950" cy="4831215"/>
            <a:chOff x="1562100" y="602468"/>
            <a:chExt cx="8997950" cy="4831215"/>
          </a:xfrm>
        </p:grpSpPr>
        <p:sp>
          <p:nvSpPr>
            <p:cNvPr id="9" name="TextBox 3">
              <a:extLst>
                <a:ext uri="{FF2B5EF4-FFF2-40B4-BE49-F238E27FC236}">
                  <a16:creationId xmlns:a16="http://schemas.microsoft.com/office/drawing/2014/main" id="{60ED4C71-FB4C-754F-8029-6A88B58089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0849280">
              <a:off x="1591502" y="602468"/>
              <a:ext cx="2819400" cy="830997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ja-JP" sz="2400" dirty="0"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CÂU ĐIỀU KIỆN</a:t>
              </a:r>
              <a:br>
                <a:rPr lang="en-US" altLang="ja-JP" sz="2400" dirty="0"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</a:br>
              <a:r>
                <a:rPr lang="en-US" altLang="ja-JP" sz="2400" dirty="0"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“</a:t>
              </a:r>
              <a:r>
                <a:rPr lang="en-US" altLang="ja-JP" sz="2400" dirty="0" err="1"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Kiểu</a:t>
              </a:r>
              <a:r>
                <a:rPr lang="en-US" altLang="ja-JP" sz="2400" dirty="0"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 I”</a:t>
              </a:r>
              <a:endParaRPr lang="en-US" sz="2400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120EE7C-DC23-8640-9B95-1153FFD4C5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26146" y="1651991"/>
              <a:ext cx="617220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Nếu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không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biết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tiếng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Nhật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thì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sẽ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khó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khăn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đấy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.</a:t>
              </a:r>
              <a:endParaRPr lang="en-US" altLang="en-US" sz="2000" i="1" dirty="0">
                <a:latin typeface="Calibri" panose="020F0502020204030204" pitchFamily="34" charset="0"/>
                <a:ea typeface="ＭＳ Ｐゴシック" panose="020B0600070205080204" pitchFamily="34" charset="-128"/>
                <a:cs typeface="Tahoma" panose="020B060403050404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B093ED8-0A05-3647-93F8-2A2A0BA5C8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1200" y="3138158"/>
              <a:ext cx="617220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ja-JP" sz="2000" i="1">
                  <a:latin typeface="Calibri" panose="020F0502020204030204" pitchFamily="34" charset="0"/>
                  <a:cs typeface="Tahoma" panose="020B0604030504040204" pitchFamily="34" charset="0"/>
                </a:rPr>
                <a:t>Cứ uống rượu vào thì sẽ (trở nên) buồn ngủ.</a:t>
              </a:r>
              <a:endParaRPr lang="en-US" altLang="en-US" sz="2000" i="1">
                <a:latin typeface="Calibri" panose="020F0502020204030204" pitchFamily="34" charset="0"/>
                <a:ea typeface="ＭＳ Ｐゴシック" panose="020B0600070205080204" pitchFamily="34" charset="-128"/>
                <a:cs typeface="Tahoma" panose="020B060403050404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DCB0032-04AB-6D42-AC83-360F7FAA80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1200" y="4281173"/>
              <a:ext cx="7145337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Nếu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không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luyện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tập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hơn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nữa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thì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sẽ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không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thể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nói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giỏi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ja-JP" sz="2000" i="1" dirty="0" err="1">
                  <a:latin typeface="Calibri" panose="020F0502020204030204" pitchFamily="34" charset="0"/>
                  <a:cs typeface="Tahoma" panose="020B0604030504040204" pitchFamily="34" charset="0"/>
                </a:rPr>
                <a:t>được</a:t>
              </a:r>
              <a:r>
                <a:rPr lang="en-US" altLang="ja-JP" sz="2000" i="1" dirty="0">
                  <a:latin typeface="Calibri" panose="020F0502020204030204" pitchFamily="34" charset="0"/>
                  <a:cs typeface="Tahoma" panose="020B0604030504040204" pitchFamily="34" charset="0"/>
                </a:rPr>
                <a:t> .</a:t>
              </a:r>
              <a:endParaRPr lang="en-US" altLang="en-US" sz="2000" i="1" dirty="0">
                <a:latin typeface="Calibri" panose="020F0502020204030204" pitchFamily="34" charset="0"/>
                <a:ea typeface="ＭＳ Ｐゴシック" panose="020B0600070205080204" pitchFamily="34" charset="-128"/>
                <a:cs typeface="Tahoma" panose="020B060403050404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0DA5DA1-1BD5-F148-B054-C9C09CF6DBB2}"/>
                </a:ext>
              </a:extLst>
            </p:cNvPr>
            <p:cNvSpPr txBox="1"/>
            <p:nvPr/>
          </p:nvSpPr>
          <p:spPr>
            <a:xfrm>
              <a:off x="2171700" y="2244697"/>
              <a:ext cx="7232650" cy="523875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algn="ctr">
                <a:defRPr/>
              </a:pP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日本語が　分からないと、困りますよ。</a:t>
              </a:r>
              <a:endParaRPr lang="en-US" sz="28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3C13373-270B-FA43-B1FC-CCA99870070F}"/>
                </a:ext>
              </a:extLst>
            </p:cNvPr>
            <p:cNvSpPr txBox="1"/>
            <p:nvPr/>
          </p:nvSpPr>
          <p:spPr>
            <a:xfrm>
              <a:off x="2171700" y="3544559"/>
              <a:ext cx="7232650" cy="523875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algn="ctr">
                <a:defRPr/>
              </a:pP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お酒を　飲むと、</a:t>
              </a:r>
              <a:r>
                <a:rPr lang="ja-JP" altLang="en-US" sz="2800" dirty="0">
                  <a:latin typeface="HGSeikaishotaiPRO" pitchFamily="65" charset="-128"/>
                  <a:ea typeface="HGSeikaishotaiPRO" pitchFamily="65" charset="-128"/>
                </a:rPr>
                <a:t>眠く</a:t>
              </a: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　なります。</a:t>
              </a:r>
              <a:endParaRPr lang="en-US" sz="28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D93C8F0-9EBB-994D-A763-942A03764429}"/>
                </a:ext>
              </a:extLst>
            </p:cNvPr>
            <p:cNvSpPr txBox="1"/>
            <p:nvPr/>
          </p:nvSpPr>
          <p:spPr>
            <a:xfrm>
              <a:off x="1562100" y="4827031"/>
              <a:ext cx="8997950" cy="522288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algn="ctr">
                <a:defRPr/>
              </a:pPr>
              <a:r>
                <a:rPr lang="ja-JP" altLang="en-US" sz="2800" dirty="0">
                  <a:latin typeface="NtMotoyaKyotai" pitchFamily="18" charset="-128"/>
                  <a:ea typeface="NtMotoyaKyotai" pitchFamily="18" charset="-128"/>
                </a:rPr>
                <a:t>もっと練習しないと、上手に　話すことができません。</a:t>
              </a:r>
              <a:endParaRPr lang="en-US" sz="2800" dirty="0">
                <a:latin typeface="NtMotoyaKyotai" pitchFamily="18" charset="-128"/>
                <a:ea typeface="NtMotoyaKyotai" pitchFamily="18" charset="-128"/>
              </a:endParaRPr>
            </a:p>
          </p:txBody>
        </p: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30BE66AD-40CC-D248-98CB-AACAEA1072D5}"/>
                </a:ext>
              </a:extLst>
            </p:cNvPr>
            <p:cNvSpPr/>
            <p:nvPr/>
          </p:nvSpPr>
          <p:spPr>
            <a:xfrm>
              <a:off x="6743700" y="2311071"/>
              <a:ext cx="1905000" cy="660400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230685CA-1F19-0C44-BA25-2EFBFCB0A471}"/>
                </a:ext>
              </a:extLst>
            </p:cNvPr>
            <p:cNvSpPr/>
            <p:nvPr/>
          </p:nvSpPr>
          <p:spPr>
            <a:xfrm>
              <a:off x="6743700" y="3476296"/>
              <a:ext cx="1600200" cy="660400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4C16ADF0-FF31-9947-9E93-FFCEA7F141BA}"/>
                </a:ext>
              </a:extLst>
            </p:cNvPr>
            <p:cNvSpPr/>
            <p:nvPr/>
          </p:nvSpPr>
          <p:spPr>
            <a:xfrm>
              <a:off x="8370888" y="4773283"/>
              <a:ext cx="1878012" cy="660400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28" name="Group 11">
            <a:extLst>
              <a:ext uri="{FF2B5EF4-FFF2-40B4-BE49-F238E27FC236}">
                <a16:creationId xmlns:a16="http://schemas.microsoft.com/office/drawing/2014/main" id="{694486B1-141A-E243-AA26-AF9BDAC963C9}"/>
              </a:ext>
            </a:extLst>
          </p:cNvPr>
          <p:cNvGrpSpPr>
            <a:grpSpLocks/>
          </p:cNvGrpSpPr>
          <p:nvPr/>
        </p:nvGrpSpPr>
        <p:grpSpPr bwMode="auto">
          <a:xfrm>
            <a:off x="5477365" y="228718"/>
            <a:ext cx="4275630" cy="1157865"/>
            <a:chOff x="3953365" y="228718"/>
            <a:chExt cx="4275630" cy="1157865"/>
          </a:xfrm>
        </p:grpSpPr>
        <p:sp>
          <p:nvSpPr>
            <p:cNvPr id="29" name="TextBox 3">
              <a:extLst>
                <a:ext uri="{FF2B5EF4-FFF2-40B4-BE49-F238E27FC236}">
                  <a16:creationId xmlns:a16="http://schemas.microsoft.com/office/drawing/2014/main" id="{5CC8A0AA-EFFD-1543-97D9-362DE80893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365" y="228718"/>
              <a:ext cx="1738746" cy="461665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ja-JP" sz="24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[V-</a:t>
              </a:r>
              <a:r>
                <a:rPr lang="en-US" altLang="ja-JP" sz="2400" dirty="0" err="1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dict</a:t>
              </a:r>
              <a:r>
                <a:rPr lang="en-US" altLang="ja-JP" sz="24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]</a:t>
              </a:r>
              <a:endParaRPr lang="en-US" sz="24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30" name="TextBox 3">
              <a:extLst>
                <a:ext uri="{FF2B5EF4-FFF2-40B4-BE49-F238E27FC236}">
                  <a16:creationId xmlns:a16="http://schemas.microsoft.com/office/drawing/2014/main" id="{3DAED9DA-E2EC-7145-B899-25524B7AA0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76254" y="863363"/>
              <a:ext cx="1738746" cy="523220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ja-JP" sz="28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[V-</a:t>
              </a:r>
              <a:r>
                <a:rPr lang="ja-JP" altLang="en-US" sz="28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ない</a:t>
              </a:r>
              <a:r>
                <a:rPr lang="en-US" altLang="ja-JP" sz="28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]</a:t>
              </a:r>
              <a:endParaRPr lang="en-US" sz="28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31" name="Plus 30">
              <a:extLst>
                <a:ext uri="{FF2B5EF4-FFF2-40B4-BE49-F238E27FC236}">
                  <a16:creationId xmlns:a16="http://schemas.microsoft.com/office/drawing/2014/main" id="{1F9A807B-6888-A546-A0F6-2D01E8F911D4}"/>
                </a:ext>
              </a:extLst>
            </p:cNvPr>
            <p:cNvSpPr/>
            <p:nvPr/>
          </p:nvSpPr>
          <p:spPr>
            <a:xfrm>
              <a:off x="5867400" y="503238"/>
              <a:ext cx="457200" cy="590550"/>
            </a:xfrm>
            <a:prstGeom prst="mathPlus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2" name="TextBox 3">
              <a:extLst>
                <a:ext uri="{FF2B5EF4-FFF2-40B4-BE49-F238E27FC236}">
                  <a16:creationId xmlns:a16="http://schemas.microsoft.com/office/drawing/2014/main" id="{CB5DE2F2-3B8E-2A4E-AF43-DAB2019D96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0249" y="319906"/>
              <a:ext cx="1738746" cy="1015663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ja-JP" altLang="en-US" sz="60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と</a:t>
              </a:r>
              <a:endParaRPr lang="en-US" sz="60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8261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vi-VN" altLang="ja-JP" sz="6000" b="1" dirty="0"/>
          </a:p>
          <a:p>
            <a:pPr lvl="0" algn="ctr"/>
            <a:endParaRPr lang="en-US" sz="6000" dirty="0"/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9" name="TextBox 3">
            <a:extLst>
              <a:ext uri="{FF2B5EF4-FFF2-40B4-BE49-F238E27FC236}">
                <a16:creationId xmlns:a16="http://schemas.microsoft.com/office/drawing/2014/main" id="{7324AF4D-B4BD-6942-8B02-8CF96B6359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8143" y="1993950"/>
            <a:ext cx="4647260" cy="830997"/>
          </a:xfrm>
          <a:prstGeom prst="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altLang="ja-JP" sz="2400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MỘT SỐ CHÚ Ý </a:t>
            </a:r>
            <a:r>
              <a:rPr lang="en-US" altLang="ja-JP" sz="2400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với</a:t>
            </a:r>
            <a:endParaRPr lang="en-US" altLang="ja-JP" sz="2400" dirty="0">
              <a:solidFill>
                <a:schemeClr val="bg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ctr" eaLnBrk="1" hangingPunct="1">
              <a:defRPr/>
            </a:pPr>
            <a:r>
              <a:rPr lang="en-US" altLang="ja-JP" sz="2400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CÂU ĐIỀU KIỆN “</a:t>
            </a:r>
            <a:r>
              <a:rPr lang="en-US" altLang="ja-JP" sz="2400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Kiểu</a:t>
            </a:r>
            <a:r>
              <a:rPr lang="en-US" altLang="ja-JP" sz="2400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I”</a:t>
            </a:r>
            <a:endParaRPr lang="en-US" sz="2400" dirty="0">
              <a:solidFill>
                <a:schemeClr val="bg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2055C6-5BA0-6C43-B9EA-AE932C08C7F6}"/>
              </a:ext>
            </a:extLst>
          </p:cNvPr>
          <p:cNvSpPr/>
          <p:nvPr/>
        </p:nvSpPr>
        <p:spPr>
          <a:xfrm>
            <a:off x="1903412" y="3027461"/>
            <a:ext cx="9358746" cy="16672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457200" indent="-457200">
              <a:defRPr/>
            </a:pPr>
            <a:r>
              <a:rPr lang="vi-VN" altLang="ja-JP" sz="2000" dirty="0"/>
              <a:t>	</a:t>
            </a:r>
            <a:r>
              <a:rPr lang="vi-VN" altLang="ja-JP" sz="2800" dirty="0"/>
              <a:t>Chỉ dùng với những điều chắc chắn sẽ xảy ra </a:t>
            </a:r>
            <a:br>
              <a:rPr lang="vi-VN" altLang="ja-JP" sz="2800" dirty="0"/>
            </a:br>
            <a:r>
              <a:rPr lang="vi-VN" altLang="ja-JP" sz="2800" dirty="0"/>
              <a:t>(những quy luật tự nhiên, những điều luôn luôn tồn tại như thế...)</a:t>
            </a:r>
            <a:endParaRPr lang="en-US" sz="2800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BA4DB73-F84A-3B43-840E-2D7916A9D76B}"/>
              </a:ext>
            </a:extLst>
          </p:cNvPr>
          <p:cNvSpPr/>
          <p:nvPr/>
        </p:nvSpPr>
        <p:spPr>
          <a:xfrm>
            <a:off x="1666307" y="5002732"/>
            <a:ext cx="10094105" cy="162122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marL="457200" indent="-457200">
              <a:defRPr/>
            </a:pPr>
            <a:r>
              <a:rPr lang="vi-VN" altLang="ja-JP" sz="2800" dirty="0"/>
              <a:t>Vế sau (vế kết quả) không bao giờ ở dạng ý chí, mong muốn, </a:t>
            </a:r>
            <a:br>
              <a:rPr lang="en-US" altLang="ja-JP" sz="2800" dirty="0"/>
            </a:br>
            <a:r>
              <a:rPr lang="vi-VN" altLang="ja-JP" sz="2800" dirty="0"/>
              <a:t>nhờ vả, sai khiến...</a:t>
            </a:r>
            <a:r>
              <a:rPr lang="ja-JP" altLang="en-US" sz="2800" dirty="0"/>
              <a:t>（～てください、～たい、～ほしい）</a:t>
            </a:r>
            <a:endParaRPr lang="en-US" altLang="ja-JP" sz="2800" dirty="0"/>
          </a:p>
        </p:txBody>
      </p:sp>
      <p:grpSp>
        <p:nvGrpSpPr>
          <p:cNvPr id="15" name="Group 11">
            <a:extLst>
              <a:ext uri="{FF2B5EF4-FFF2-40B4-BE49-F238E27FC236}">
                <a16:creationId xmlns:a16="http://schemas.microsoft.com/office/drawing/2014/main" id="{D396A24D-9902-A940-8D2C-6090771C5EC9}"/>
              </a:ext>
            </a:extLst>
          </p:cNvPr>
          <p:cNvGrpSpPr>
            <a:grpSpLocks/>
          </p:cNvGrpSpPr>
          <p:nvPr/>
        </p:nvGrpSpPr>
        <p:grpSpPr bwMode="auto">
          <a:xfrm>
            <a:off x="5477365" y="228718"/>
            <a:ext cx="4275630" cy="1157865"/>
            <a:chOff x="3953365" y="228718"/>
            <a:chExt cx="4275630" cy="1157865"/>
          </a:xfrm>
        </p:grpSpPr>
        <p:sp>
          <p:nvSpPr>
            <p:cNvPr id="16" name="TextBox 3">
              <a:extLst>
                <a:ext uri="{FF2B5EF4-FFF2-40B4-BE49-F238E27FC236}">
                  <a16:creationId xmlns:a16="http://schemas.microsoft.com/office/drawing/2014/main" id="{A6C831B7-1E8D-A94F-A7DF-675D479825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365" y="228718"/>
              <a:ext cx="1738746" cy="461665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ja-JP" sz="24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[V-</a:t>
              </a:r>
              <a:r>
                <a:rPr lang="en-US" altLang="ja-JP" sz="2400" dirty="0" err="1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dict</a:t>
              </a:r>
              <a:r>
                <a:rPr lang="en-US" altLang="ja-JP" sz="24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]</a:t>
              </a:r>
              <a:endParaRPr lang="en-US" sz="24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7" name="TextBox 3">
              <a:extLst>
                <a:ext uri="{FF2B5EF4-FFF2-40B4-BE49-F238E27FC236}">
                  <a16:creationId xmlns:a16="http://schemas.microsoft.com/office/drawing/2014/main" id="{59F6565F-57CB-CB44-BE1B-35E24ACDAD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76254" y="863363"/>
              <a:ext cx="1738746" cy="523220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ja-JP" sz="28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[V-</a:t>
              </a:r>
              <a:r>
                <a:rPr lang="ja-JP" altLang="en-US" sz="28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ない</a:t>
              </a:r>
              <a:r>
                <a:rPr lang="en-US" altLang="ja-JP" sz="28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]</a:t>
              </a:r>
              <a:endParaRPr lang="en-US" sz="28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8" name="Plus 17">
              <a:extLst>
                <a:ext uri="{FF2B5EF4-FFF2-40B4-BE49-F238E27FC236}">
                  <a16:creationId xmlns:a16="http://schemas.microsoft.com/office/drawing/2014/main" id="{7DC066A3-2806-C14D-A5EB-745E78ED8612}"/>
                </a:ext>
              </a:extLst>
            </p:cNvPr>
            <p:cNvSpPr/>
            <p:nvPr/>
          </p:nvSpPr>
          <p:spPr>
            <a:xfrm>
              <a:off x="5867400" y="503238"/>
              <a:ext cx="457200" cy="590550"/>
            </a:xfrm>
            <a:prstGeom prst="mathPlus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TextBox 3">
              <a:extLst>
                <a:ext uri="{FF2B5EF4-FFF2-40B4-BE49-F238E27FC236}">
                  <a16:creationId xmlns:a16="http://schemas.microsoft.com/office/drawing/2014/main" id="{FDE82E82-13A7-634B-903E-48B1FBB572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0249" y="319906"/>
              <a:ext cx="1738746" cy="1015663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r>
                <a:rPr lang="ja-JP" altLang="en-US" sz="6000" dirty="0">
                  <a:solidFill>
                    <a:srgbClr val="FF0000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Tahoma" pitchFamily="34" charset="0"/>
                  <a:ea typeface="Tahoma" pitchFamily="34" charset="0"/>
                  <a:cs typeface="Tahoma" pitchFamily="34" charset="0"/>
                </a:rPr>
                <a:t>と</a:t>
              </a:r>
              <a:endParaRPr lang="en-US" sz="60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223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5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辞書形と、</a:t>
            </a:r>
            <a:r>
              <a:rPr lang="vi-VN" sz="6000" b="1" dirty="0">
                <a:solidFill>
                  <a:srgbClr val="FF0000"/>
                </a:solidFill>
                <a:ea typeface="Yu Mincho" panose="02020400000000000000" pitchFamily="18" charset="-128"/>
              </a:rPr>
              <a:t>N </a:t>
            </a:r>
            <a:r>
              <a:rPr lang="ja-JP" altLang="en-US" sz="60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があります</a:t>
            </a:r>
            <a:endParaRPr lang="en-US" sz="60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2D7CC9E-D40C-894A-8E90-80792495FC8F}"/>
              </a:ext>
            </a:extLst>
          </p:cNvPr>
          <p:cNvSpPr/>
          <p:nvPr/>
        </p:nvSpPr>
        <p:spPr>
          <a:xfrm>
            <a:off x="8857868" y="2732685"/>
            <a:ext cx="3088771" cy="29851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vi-VN" sz="2000" dirty="0"/>
              <a:t>Rẽ phải ở đèn tín hiệu, hễ mà đi thẳng, thì có công viên.</a:t>
            </a:r>
            <a:endParaRPr lang="en-US" sz="2000" dirty="0"/>
          </a:p>
          <a:p>
            <a:pPr algn="ctr">
              <a:lnSpc>
                <a:spcPct val="150000"/>
              </a:lnSpc>
            </a:pPr>
            <a:r>
              <a:rPr lang="ja-JP" altLang="en-US" sz="2000">
                <a:latin typeface="Yu Mincho" panose="02020400000000000000" pitchFamily="18" charset="-128"/>
                <a:ea typeface="Yu Mincho" panose="02020400000000000000" pitchFamily="18" charset="-128"/>
              </a:rPr>
              <a:t>信号を　右に曲がってまっすぐ</a:t>
            </a:r>
            <a:r>
              <a:rPr lang="ja-JP" altLang="en-US" sz="2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行くと</a:t>
            </a:r>
            <a:r>
              <a:rPr lang="ja-JP" altLang="en-US" sz="2000"/>
              <a:t>、</a:t>
            </a:r>
            <a:r>
              <a:rPr lang="ja-JP" altLang="en-US" sz="2000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公園が　あります</a:t>
            </a:r>
            <a:r>
              <a:rPr lang="ja-JP" altLang="en-US" sz="2800"/>
              <a:t>。</a:t>
            </a:r>
            <a:endParaRPr lang="en-US" sz="2800" dirty="0"/>
          </a:p>
        </p:txBody>
      </p:sp>
      <p:pic>
        <p:nvPicPr>
          <p:cNvPr id="14" name="Content Placeholder 5">
            <a:extLst>
              <a:ext uri="{FF2B5EF4-FFF2-40B4-BE49-F238E27FC236}">
                <a16:creationId xmlns:a16="http://schemas.microsoft.com/office/drawing/2014/main" id="{5D095431-077B-0145-A164-ED262ED88D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209" y="1826529"/>
            <a:ext cx="8237627" cy="479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843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04554" y="160463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 b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Yu Mincho" panose="02020400000000000000" pitchFamily="18" charset="-128"/>
                <a:ea typeface="Yu Mincho" panose="02020400000000000000" pitchFamily="18" charset="-128"/>
              </a:rPr>
              <a:t>道案内</a:t>
            </a:r>
            <a:r>
              <a:rPr lang="en-US" altLang="ja-JP" sz="60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“CHỈ ĐƯỜNG”</a:t>
            </a:r>
            <a:endParaRPr lang="en-US" sz="6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7EDFE9A7-7EDF-C844-A0C3-FC977D6F39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4169" y="2245577"/>
            <a:ext cx="4064000" cy="304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6C57194-2C68-A647-B816-85DDC763FE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0535" y="2245577"/>
            <a:ext cx="3150120" cy="30788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CC31B46-88C7-0245-A822-DE599E6AC4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01346" y="2276379"/>
            <a:ext cx="3337405" cy="304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AE4562C-AD52-F549-ADBF-9BBEA003C162}"/>
              </a:ext>
            </a:extLst>
          </p:cNvPr>
          <p:cNvSpPr txBox="1"/>
          <p:nvPr/>
        </p:nvSpPr>
        <p:spPr>
          <a:xfrm>
            <a:off x="846667" y="5778431"/>
            <a:ext cx="1202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角</a:t>
            </a:r>
            <a:endParaRPr lang="en-US" sz="28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1F07FD-B8A3-9A4E-9FD8-286D2F61E1F7}"/>
              </a:ext>
            </a:extLst>
          </p:cNvPr>
          <p:cNvSpPr txBox="1"/>
          <p:nvPr/>
        </p:nvSpPr>
        <p:spPr>
          <a:xfrm>
            <a:off x="5508978" y="5858933"/>
            <a:ext cx="133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交差点</a:t>
            </a:r>
            <a:endParaRPr lang="en-US" sz="28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73589E-0F0F-BF43-B391-AD8293B56435}"/>
              </a:ext>
            </a:extLst>
          </p:cNvPr>
          <p:cNvSpPr txBox="1"/>
          <p:nvPr/>
        </p:nvSpPr>
        <p:spPr>
          <a:xfrm>
            <a:off x="9979378" y="576862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信号</a:t>
            </a:r>
            <a:endParaRPr lang="en-US" sz="28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69253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61CCEE-CA9F-41B7-8815-AB0C26397F05}"/>
              </a:ext>
            </a:extLst>
          </p:cNvPr>
          <p:cNvSpPr/>
          <p:nvPr/>
        </p:nvSpPr>
        <p:spPr>
          <a:xfrm>
            <a:off x="146209" y="160463"/>
            <a:ext cx="204911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โยชิฮิเดะ ซูงะ&amp;quot; เตรียมประกาศลงชิงชัยหัวหน้าพรรคแอลดีพี - The Journalist Club">
            <a:extLst>
              <a:ext uri="{FF2B5EF4-FFF2-40B4-BE49-F238E27FC236}">
                <a16:creationId xmlns:a16="http://schemas.microsoft.com/office/drawing/2014/main" id="{6D862F2D-192D-4805-BF64-4C075B976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7" r="6137" b="6973"/>
          <a:stretch/>
        </p:blipFill>
        <p:spPr bwMode="auto">
          <a:xfrm>
            <a:off x="1209759" y="234042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ệt Nam Cờ Đất - Miễn Phí vector hình ảnh trên Pixabay">
            <a:extLst>
              <a:ext uri="{FF2B5EF4-FFF2-40B4-BE49-F238E27FC236}">
                <a16:creationId xmlns:a16="http://schemas.microsoft.com/office/drawing/2014/main" id="{F66C044D-8CAA-444C-A5A9-8DDAABAD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6" y="234043"/>
            <a:ext cx="913097" cy="581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me Page - FPTU HCM">
            <a:extLst>
              <a:ext uri="{FF2B5EF4-FFF2-40B4-BE49-F238E27FC236}">
                <a16:creationId xmlns:a16="http://schemas.microsoft.com/office/drawing/2014/main" id="{C9F2F57B-C2CE-4B69-864D-C7ABE07A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91" y="831315"/>
            <a:ext cx="1971135" cy="58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bstract image">
            <a:extLst>
              <a:ext uri="{FF2B5EF4-FFF2-40B4-BE49-F238E27FC236}">
                <a16:creationId xmlns:a16="http://schemas.microsoft.com/office/drawing/2014/main" id="{8D1D78AB-3A4B-4684-BCF3-6BE49E5C8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13"/>
          <a:stretch/>
        </p:blipFill>
        <p:spPr>
          <a:xfrm>
            <a:off x="146209" y="1486421"/>
            <a:ext cx="2049117" cy="1204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7C2B642-C5A2-47FA-AC4E-41D0A8FB6152}"/>
              </a:ext>
            </a:extLst>
          </p:cNvPr>
          <p:cNvSpPr/>
          <p:nvPr/>
        </p:nvSpPr>
        <p:spPr>
          <a:xfrm>
            <a:off x="2318059" y="186526"/>
            <a:ext cx="9741237" cy="125808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ja-JP" altLang="en-US" sz="600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Yu Mincho" panose="02020400000000000000" pitchFamily="18" charset="-128"/>
                <a:ea typeface="Yu Mincho" panose="02020400000000000000" pitchFamily="18" charset="-128"/>
                <a:cs typeface="Tahoma" pitchFamily="34" charset="0"/>
              </a:rPr>
              <a:t>道案内</a:t>
            </a:r>
            <a:r>
              <a:rPr lang="en-US" altLang="ja-JP" sz="6000" dirty="0">
                <a:solidFill>
                  <a:srgbClr val="FF0000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“CHỈ ĐƯỜNG”</a:t>
            </a:r>
            <a:endParaRPr lang="en-US" sz="6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abstract image">
            <a:extLst>
              <a:ext uri="{FF2B5EF4-FFF2-40B4-BE49-F238E27FC236}">
                <a16:creationId xmlns:a16="http://schemas.microsoft.com/office/drawing/2014/main" id="{35ADFB82-A92E-4A99-934F-41E5899C46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97"/>
          <a:stretch/>
        </p:blipFill>
        <p:spPr>
          <a:xfrm>
            <a:off x="2304555" y="1486420"/>
            <a:ext cx="9741236" cy="1204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1ABC8C-8E01-3644-A1D9-EAB3035A94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191" y="2628211"/>
            <a:ext cx="3281660" cy="2857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F5D4A44-A5F7-D945-A431-0CFBA660FB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41466" y="2628211"/>
            <a:ext cx="3546800" cy="2857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7347FA-C8FE-AD4A-B10C-92B5693002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58017" y="2628211"/>
            <a:ext cx="3546800" cy="2857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58BDBF-E090-534C-9B0D-7B8D6D974B65}"/>
              </a:ext>
            </a:extLst>
          </p:cNvPr>
          <p:cNvSpPr txBox="1"/>
          <p:nvPr/>
        </p:nvSpPr>
        <p:spPr>
          <a:xfrm>
            <a:off x="753528" y="5700928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左に曲がる</a:t>
            </a:r>
            <a:endParaRPr lang="en-US" sz="28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1C1796-B0E9-3643-B495-525F85689A11}"/>
              </a:ext>
            </a:extLst>
          </p:cNvPr>
          <p:cNvSpPr txBox="1"/>
          <p:nvPr/>
        </p:nvSpPr>
        <p:spPr>
          <a:xfrm>
            <a:off x="4709538" y="570092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まっすぐ行く</a:t>
            </a:r>
            <a:endParaRPr lang="en-US" sz="28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3F9DC7-90B7-6D4F-B1DF-E68C64A3FD0F}"/>
              </a:ext>
            </a:extLst>
          </p:cNvPr>
          <p:cNvSpPr txBox="1"/>
          <p:nvPr/>
        </p:nvSpPr>
        <p:spPr>
          <a:xfrm>
            <a:off x="9279741" y="5700928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>
                <a:solidFill>
                  <a:srgbClr val="FF0000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右に曲がる</a:t>
            </a:r>
            <a:endParaRPr lang="en-US" sz="2800" b="1" dirty="0">
              <a:solidFill>
                <a:srgbClr val="FF0000"/>
              </a:solidFill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7318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626</Words>
  <Application>Microsoft Macintosh PowerPoint</Application>
  <PresentationFormat>Widescreen</PresentationFormat>
  <Paragraphs>81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HGSeikaishotaiPRO</vt:lpstr>
      <vt:lpstr>NtMotoyaKyotai</vt:lpstr>
      <vt:lpstr>游明朝</vt:lpstr>
      <vt:lpstr>游明朝</vt:lpstr>
      <vt:lpstr>Arial</vt:lpstr>
      <vt:lpstr>Calibri</vt:lpstr>
      <vt:lpstr>Calibri Light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2021-07-27T10:37:33Z</dcterms:created>
  <dcterms:modified xsi:type="dcterms:W3CDTF">2021-07-30T15:35:10Z</dcterms:modified>
</cp:coreProperties>
</file>

<file path=docProps/thumbnail.jpeg>
</file>